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 id="257" r:id="rId3"/>
    <p:sldId id="258" r:id="rId4"/>
    <p:sldId id="261" r:id="rId5"/>
    <p:sldId id="262" r:id="rId6"/>
    <p:sldId id="263" r:id="rId7"/>
    <p:sldId id="265" r:id="rId8"/>
    <p:sldId id="267" r:id="rId9"/>
    <p:sldId id="266" r:id="rId10"/>
    <p:sldId id="26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cky lin" initials="jl" lastIdx="1" clrIdx="0">
    <p:extLst>
      <p:ext uri="{19B8F6BF-5375-455C-9EA6-DF929625EA0E}">
        <p15:presenceInfo xmlns:p15="http://schemas.microsoft.com/office/powerpoint/2012/main" userId="8504d677e37c858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72"/>
  </p:normalViewPr>
  <p:slideViewPr>
    <p:cSldViewPr snapToGrid="0" snapToObjects="1">
      <p:cViewPr>
        <p:scale>
          <a:sx n="75" d="100"/>
          <a:sy n="75" d="100"/>
        </p:scale>
        <p:origin x="216" y="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53565-7EB1-764C-823F-413BB561C01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2A1C32A-6FD6-8B47-ACC8-FE9F79593D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209197A-BFCB-624C-8A35-D7CF7CA1F3B0}"/>
              </a:ext>
            </a:extLst>
          </p:cNvPr>
          <p:cNvSpPr>
            <a:spLocks noGrp="1"/>
          </p:cNvSpPr>
          <p:nvPr>
            <p:ph type="dt" sz="half" idx="10"/>
          </p:nvPr>
        </p:nvSpPr>
        <p:spPr/>
        <p:txBody>
          <a:bodyPr/>
          <a:lstStyle/>
          <a:p>
            <a:fld id="{63C34EF2-2373-2D4C-AF70-403504166820}" type="datetimeFigureOut">
              <a:rPr lang="en-US" smtClean="0"/>
              <a:t>1/22/21</a:t>
            </a:fld>
            <a:endParaRPr lang="en-US"/>
          </a:p>
        </p:txBody>
      </p:sp>
      <p:sp>
        <p:nvSpPr>
          <p:cNvPr id="5" name="Footer Placeholder 4">
            <a:extLst>
              <a:ext uri="{FF2B5EF4-FFF2-40B4-BE49-F238E27FC236}">
                <a16:creationId xmlns:a16="http://schemas.microsoft.com/office/drawing/2014/main" id="{079B93D5-5031-C042-BA85-3C935A8075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25172B-985A-8C46-ABAF-1D7F0E34B382}"/>
              </a:ext>
            </a:extLst>
          </p:cNvPr>
          <p:cNvSpPr>
            <a:spLocks noGrp="1"/>
          </p:cNvSpPr>
          <p:nvPr>
            <p:ph type="sldNum" sz="quarter" idx="12"/>
          </p:nvPr>
        </p:nvSpPr>
        <p:spPr/>
        <p:txBody>
          <a:bodyPr/>
          <a:lstStyle/>
          <a:p>
            <a:fld id="{1AA324A6-51B2-2C4E-8743-F58F38539B6E}" type="slidenum">
              <a:rPr lang="en-US" smtClean="0"/>
              <a:t>‹#›</a:t>
            </a:fld>
            <a:endParaRPr lang="en-US"/>
          </a:p>
        </p:txBody>
      </p:sp>
    </p:spTree>
    <p:extLst>
      <p:ext uri="{BB962C8B-B14F-4D97-AF65-F5344CB8AC3E}">
        <p14:creationId xmlns:p14="http://schemas.microsoft.com/office/powerpoint/2010/main" val="1639663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49645-1BCF-5E49-BE08-2A6F21ABC97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B71736-4FC9-C541-9DE4-3498337B224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FABA24-0A98-9E40-95F9-940F11D8989D}"/>
              </a:ext>
            </a:extLst>
          </p:cNvPr>
          <p:cNvSpPr>
            <a:spLocks noGrp="1"/>
          </p:cNvSpPr>
          <p:nvPr>
            <p:ph type="dt" sz="half" idx="10"/>
          </p:nvPr>
        </p:nvSpPr>
        <p:spPr/>
        <p:txBody>
          <a:bodyPr/>
          <a:lstStyle/>
          <a:p>
            <a:fld id="{63C34EF2-2373-2D4C-AF70-403504166820}" type="datetimeFigureOut">
              <a:rPr lang="en-US" smtClean="0"/>
              <a:t>1/22/21</a:t>
            </a:fld>
            <a:endParaRPr lang="en-US"/>
          </a:p>
        </p:txBody>
      </p:sp>
      <p:sp>
        <p:nvSpPr>
          <p:cNvPr id="5" name="Footer Placeholder 4">
            <a:extLst>
              <a:ext uri="{FF2B5EF4-FFF2-40B4-BE49-F238E27FC236}">
                <a16:creationId xmlns:a16="http://schemas.microsoft.com/office/drawing/2014/main" id="{5CACA8BB-041A-9647-8018-8C58AB1ACF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0725FB-95D0-3C47-AD8D-AECEDB36F0CA}"/>
              </a:ext>
            </a:extLst>
          </p:cNvPr>
          <p:cNvSpPr>
            <a:spLocks noGrp="1"/>
          </p:cNvSpPr>
          <p:nvPr>
            <p:ph type="sldNum" sz="quarter" idx="12"/>
          </p:nvPr>
        </p:nvSpPr>
        <p:spPr/>
        <p:txBody>
          <a:bodyPr/>
          <a:lstStyle/>
          <a:p>
            <a:fld id="{1AA324A6-51B2-2C4E-8743-F58F38539B6E}" type="slidenum">
              <a:rPr lang="en-US" smtClean="0"/>
              <a:t>‹#›</a:t>
            </a:fld>
            <a:endParaRPr lang="en-US"/>
          </a:p>
        </p:txBody>
      </p:sp>
    </p:spTree>
    <p:extLst>
      <p:ext uri="{BB962C8B-B14F-4D97-AF65-F5344CB8AC3E}">
        <p14:creationId xmlns:p14="http://schemas.microsoft.com/office/powerpoint/2010/main" val="4210953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05C5C5A-61E7-0847-AC51-60D4EA33BAC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9F0580C-76C9-C246-8E3A-1E769687F1E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E6CA4E-4BC1-2548-87BC-77CBC74BB2DA}"/>
              </a:ext>
            </a:extLst>
          </p:cNvPr>
          <p:cNvSpPr>
            <a:spLocks noGrp="1"/>
          </p:cNvSpPr>
          <p:nvPr>
            <p:ph type="dt" sz="half" idx="10"/>
          </p:nvPr>
        </p:nvSpPr>
        <p:spPr/>
        <p:txBody>
          <a:bodyPr/>
          <a:lstStyle/>
          <a:p>
            <a:fld id="{63C34EF2-2373-2D4C-AF70-403504166820}" type="datetimeFigureOut">
              <a:rPr lang="en-US" smtClean="0"/>
              <a:t>1/22/21</a:t>
            </a:fld>
            <a:endParaRPr lang="en-US"/>
          </a:p>
        </p:txBody>
      </p:sp>
      <p:sp>
        <p:nvSpPr>
          <p:cNvPr id="5" name="Footer Placeholder 4">
            <a:extLst>
              <a:ext uri="{FF2B5EF4-FFF2-40B4-BE49-F238E27FC236}">
                <a16:creationId xmlns:a16="http://schemas.microsoft.com/office/drawing/2014/main" id="{090D4B14-DE55-054A-AA3C-7B766CDD62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590C98-304E-AE46-BC1F-76500E44C2D8}"/>
              </a:ext>
            </a:extLst>
          </p:cNvPr>
          <p:cNvSpPr>
            <a:spLocks noGrp="1"/>
          </p:cNvSpPr>
          <p:nvPr>
            <p:ph type="sldNum" sz="quarter" idx="12"/>
          </p:nvPr>
        </p:nvSpPr>
        <p:spPr/>
        <p:txBody>
          <a:bodyPr/>
          <a:lstStyle/>
          <a:p>
            <a:fld id="{1AA324A6-51B2-2C4E-8743-F58F38539B6E}" type="slidenum">
              <a:rPr lang="en-US" smtClean="0"/>
              <a:t>‹#›</a:t>
            </a:fld>
            <a:endParaRPr lang="en-US"/>
          </a:p>
        </p:txBody>
      </p:sp>
    </p:spTree>
    <p:extLst>
      <p:ext uri="{BB962C8B-B14F-4D97-AF65-F5344CB8AC3E}">
        <p14:creationId xmlns:p14="http://schemas.microsoft.com/office/powerpoint/2010/main" val="202398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5A9F7-E6C9-324E-85D1-5235C7AEC9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2091FA-7DB4-684B-9CA7-4E5A8D50753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DCF8BA-A3DC-D34E-B877-5FC9CE890FF1}"/>
              </a:ext>
            </a:extLst>
          </p:cNvPr>
          <p:cNvSpPr>
            <a:spLocks noGrp="1"/>
          </p:cNvSpPr>
          <p:nvPr>
            <p:ph type="dt" sz="half" idx="10"/>
          </p:nvPr>
        </p:nvSpPr>
        <p:spPr/>
        <p:txBody>
          <a:bodyPr/>
          <a:lstStyle/>
          <a:p>
            <a:fld id="{63C34EF2-2373-2D4C-AF70-403504166820}" type="datetimeFigureOut">
              <a:rPr lang="en-US" smtClean="0"/>
              <a:t>1/22/21</a:t>
            </a:fld>
            <a:endParaRPr lang="en-US"/>
          </a:p>
        </p:txBody>
      </p:sp>
      <p:sp>
        <p:nvSpPr>
          <p:cNvPr id="5" name="Footer Placeholder 4">
            <a:extLst>
              <a:ext uri="{FF2B5EF4-FFF2-40B4-BE49-F238E27FC236}">
                <a16:creationId xmlns:a16="http://schemas.microsoft.com/office/drawing/2014/main" id="{3A123ADA-8B3D-BB4B-95C4-62292A9697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196DEB-1492-AC40-9573-B5E280C6939B}"/>
              </a:ext>
            </a:extLst>
          </p:cNvPr>
          <p:cNvSpPr>
            <a:spLocks noGrp="1"/>
          </p:cNvSpPr>
          <p:nvPr>
            <p:ph type="sldNum" sz="quarter" idx="12"/>
          </p:nvPr>
        </p:nvSpPr>
        <p:spPr/>
        <p:txBody>
          <a:bodyPr/>
          <a:lstStyle/>
          <a:p>
            <a:fld id="{1AA324A6-51B2-2C4E-8743-F58F38539B6E}" type="slidenum">
              <a:rPr lang="en-US" smtClean="0"/>
              <a:t>‹#›</a:t>
            </a:fld>
            <a:endParaRPr lang="en-US"/>
          </a:p>
        </p:txBody>
      </p:sp>
    </p:spTree>
    <p:extLst>
      <p:ext uri="{BB962C8B-B14F-4D97-AF65-F5344CB8AC3E}">
        <p14:creationId xmlns:p14="http://schemas.microsoft.com/office/powerpoint/2010/main" val="30704684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5031B-1C29-BC4A-B8E0-360F05D1AF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8274E19-B2AD-2A4C-96B9-04AE9F7998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A2B6A4E-3C25-C145-8735-42216B43EA9B}"/>
              </a:ext>
            </a:extLst>
          </p:cNvPr>
          <p:cNvSpPr>
            <a:spLocks noGrp="1"/>
          </p:cNvSpPr>
          <p:nvPr>
            <p:ph type="dt" sz="half" idx="10"/>
          </p:nvPr>
        </p:nvSpPr>
        <p:spPr/>
        <p:txBody>
          <a:bodyPr/>
          <a:lstStyle/>
          <a:p>
            <a:fld id="{63C34EF2-2373-2D4C-AF70-403504166820}" type="datetimeFigureOut">
              <a:rPr lang="en-US" smtClean="0"/>
              <a:t>1/22/21</a:t>
            </a:fld>
            <a:endParaRPr lang="en-US"/>
          </a:p>
        </p:txBody>
      </p:sp>
      <p:sp>
        <p:nvSpPr>
          <p:cNvPr id="5" name="Footer Placeholder 4">
            <a:extLst>
              <a:ext uri="{FF2B5EF4-FFF2-40B4-BE49-F238E27FC236}">
                <a16:creationId xmlns:a16="http://schemas.microsoft.com/office/drawing/2014/main" id="{561BEFF8-1BF5-1A45-ABE9-D94E6D9E8B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5F5FBE-3682-6249-A629-1B2CAA6C6ABC}"/>
              </a:ext>
            </a:extLst>
          </p:cNvPr>
          <p:cNvSpPr>
            <a:spLocks noGrp="1"/>
          </p:cNvSpPr>
          <p:nvPr>
            <p:ph type="sldNum" sz="quarter" idx="12"/>
          </p:nvPr>
        </p:nvSpPr>
        <p:spPr/>
        <p:txBody>
          <a:bodyPr/>
          <a:lstStyle/>
          <a:p>
            <a:fld id="{1AA324A6-51B2-2C4E-8743-F58F38539B6E}" type="slidenum">
              <a:rPr lang="en-US" smtClean="0"/>
              <a:t>‹#›</a:t>
            </a:fld>
            <a:endParaRPr lang="en-US"/>
          </a:p>
        </p:txBody>
      </p:sp>
    </p:spTree>
    <p:extLst>
      <p:ext uri="{BB962C8B-B14F-4D97-AF65-F5344CB8AC3E}">
        <p14:creationId xmlns:p14="http://schemas.microsoft.com/office/powerpoint/2010/main" val="12338409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AAEB6-F4C5-A24E-A727-827543CA98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B1805E-26B2-9041-B8B5-092F8C1775B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5C6C84-6062-D241-8657-39C1C2A8DC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76EDDA-288A-EA41-86CE-8D0FA0C4626E}"/>
              </a:ext>
            </a:extLst>
          </p:cNvPr>
          <p:cNvSpPr>
            <a:spLocks noGrp="1"/>
          </p:cNvSpPr>
          <p:nvPr>
            <p:ph type="dt" sz="half" idx="10"/>
          </p:nvPr>
        </p:nvSpPr>
        <p:spPr/>
        <p:txBody>
          <a:bodyPr/>
          <a:lstStyle/>
          <a:p>
            <a:fld id="{63C34EF2-2373-2D4C-AF70-403504166820}" type="datetimeFigureOut">
              <a:rPr lang="en-US" smtClean="0"/>
              <a:t>1/22/21</a:t>
            </a:fld>
            <a:endParaRPr lang="en-US"/>
          </a:p>
        </p:txBody>
      </p:sp>
      <p:sp>
        <p:nvSpPr>
          <p:cNvPr id="6" name="Footer Placeholder 5">
            <a:extLst>
              <a:ext uri="{FF2B5EF4-FFF2-40B4-BE49-F238E27FC236}">
                <a16:creationId xmlns:a16="http://schemas.microsoft.com/office/drawing/2014/main" id="{CA4AE297-15A8-034C-A1B7-3C42C0ECC1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FF1E802-6AFB-8C40-9B41-CBD7435C5218}"/>
              </a:ext>
            </a:extLst>
          </p:cNvPr>
          <p:cNvSpPr>
            <a:spLocks noGrp="1"/>
          </p:cNvSpPr>
          <p:nvPr>
            <p:ph type="sldNum" sz="quarter" idx="12"/>
          </p:nvPr>
        </p:nvSpPr>
        <p:spPr/>
        <p:txBody>
          <a:bodyPr/>
          <a:lstStyle/>
          <a:p>
            <a:fld id="{1AA324A6-51B2-2C4E-8743-F58F38539B6E}" type="slidenum">
              <a:rPr lang="en-US" smtClean="0"/>
              <a:t>‹#›</a:t>
            </a:fld>
            <a:endParaRPr lang="en-US"/>
          </a:p>
        </p:txBody>
      </p:sp>
    </p:spTree>
    <p:extLst>
      <p:ext uri="{BB962C8B-B14F-4D97-AF65-F5344CB8AC3E}">
        <p14:creationId xmlns:p14="http://schemas.microsoft.com/office/powerpoint/2010/main" val="1207593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88E87-A99F-014C-A3FC-31476D261BD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420184-9A9C-4649-9CB1-FCE60D669D1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56D149-D71E-6A4A-A662-EF89F8638E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CEDD6D3-79F1-CA40-A7A5-C00ABCAEE8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2AF0950-AE70-4C4A-9CFC-7587C143236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784085B-A597-DA4A-B9D3-9014D92BF850}"/>
              </a:ext>
            </a:extLst>
          </p:cNvPr>
          <p:cNvSpPr>
            <a:spLocks noGrp="1"/>
          </p:cNvSpPr>
          <p:nvPr>
            <p:ph type="dt" sz="half" idx="10"/>
          </p:nvPr>
        </p:nvSpPr>
        <p:spPr/>
        <p:txBody>
          <a:bodyPr/>
          <a:lstStyle/>
          <a:p>
            <a:fld id="{63C34EF2-2373-2D4C-AF70-403504166820}" type="datetimeFigureOut">
              <a:rPr lang="en-US" smtClean="0"/>
              <a:t>1/22/21</a:t>
            </a:fld>
            <a:endParaRPr lang="en-US"/>
          </a:p>
        </p:txBody>
      </p:sp>
      <p:sp>
        <p:nvSpPr>
          <p:cNvPr id="8" name="Footer Placeholder 7">
            <a:extLst>
              <a:ext uri="{FF2B5EF4-FFF2-40B4-BE49-F238E27FC236}">
                <a16:creationId xmlns:a16="http://schemas.microsoft.com/office/drawing/2014/main" id="{84D3E158-19ED-BE49-8F6D-EAEB4AB42EF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CE0FCCF-EFCA-124F-A048-D7DAB76854D1}"/>
              </a:ext>
            </a:extLst>
          </p:cNvPr>
          <p:cNvSpPr>
            <a:spLocks noGrp="1"/>
          </p:cNvSpPr>
          <p:nvPr>
            <p:ph type="sldNum" sz="quarter" idx="12"/>
          </p:nvPr>
        </p:nvSpPr>
        <p:spPr/>
        <p:txBody>
          <a:bodyPr/>
          <a:lstStyle/>
          <a:p>
            <a:fld id="{1AA324A6-51B2-2C4E-8743-F58F38539B6E}" type="slidenum">
              <a:rPr lang="en-US" smtClean="0"/>
              <a:t>‹#›</a:t>
            </a:fld>
            <a:endParaRPr lang="en-US"/>
          </a:p>
        </p:txBody>
      </p:sp>
    </p:spTree>
    <p:extLst>
      <p:ext uri="{BB962C8B-B14F-4D97-AF65-F5344CB8AC3E}">
        <p14:creationId xmlns:p14="http://schemas.microsoft.com/office/powerpoint/2010/main" val="40013012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9881B4-EE22-DE44-8100-44F5541E1AF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6257A5-1F81-274A-83EA-AF367DDAD7C7}"/>
              </a:ext>
            </a:extLst>
          </p:cNvPr>
          <p:cNvSpPr>
            <a:spLocks noGrp="1"/>
          </p:cNvSpPr>
          <p:nvPr>
            <p:ph type="dt" sz="half" idx="10"/>
          </p:nvPr>
        </p:nvSpPr>
        <p:spPr/>
        <p:txBody>
          <a:bodyPr/>
          <a:lstStyle/>
          <a:p>
            <a:fld id="{63C34EF2-2373-2D4C-AF70-403504166820}" type="datetimeFigureOut">
              <a:rPr lang="en-US" smtClean="0"/>
              <a:t>1/22/21</a:t>
            </a:fld>
            <a:endParaRPr lang="en-US"/>
          </a:p>
        </p:txBody>
      </p:sp>
      <p:sp>
        <p:nvSpPr>
          <p:cNvPr id="4" name="Footer Placeholder 3">
            <a:extLst>
              <a:ext uri="{FF2B5EF4-FFF2-40B4-BE49-F238E27FC236}">
                <a16:creationId xmlns:a16="http://schemas.microsoft.com/office/drawing/2014/main" id="{746B7C70-095E-0A47-9042-E0296C54057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8AA33CE-5212-434E-BA27-97BC73C008F2}"/>
              </a:ext>
            </a:extLst>
          </p:cNvPr>
          <p:cNvSpPr>
            <a:spLocks noGrp="1"/>
          </p:cNvSpPr>
          <p:nvPr>
            <p:ph type="sldNum" sz="quarter" idx="12"/>
          </p:nvPr>
        </p:nvSpPr>
        <p:spPr/>
        <p:txBody>
          <a:bodyPr/>
          <a:lstStyle/>
          <a:p>
            <a:fld id="{1AA324A6-51B2-2C4E-8743-F58F38539B6E}" type="slidenum">
              <a:rPr lang="en-US" smtClean="0"/>
              <a:t>‹#›</a:t>
            </a:fld>
            <a:endParaRPr lang="en-US"/>
          </a:p>
        </p:txBody>
      </p:sp>
    </p:spTree>
    <p:extLst>
      <p:ext uri="{BB962C8B-B14F-4D97-AF65-F5344CB8AC3E}">
        <p14:creationId xmlns:p14="http://schemas.microsoft.com/office/powerpoint/2010/main" val="2495514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3D8B78F-FC7C-714C-A93F-B312F4174103}"/>
              </a:ext>
            </a:extLst>
          </p:cNvPr>
          <p:cNvSpPr>
            <a:spLocks noGrp="1"/>
          </p:cNvSpPr>
          <p:nvPr>
            <p:ph type="dt" sz="half" idx="10"/>
          </p:nvPr>
        </p:nvSpPr>
        <p:spPr/>
        <p:txBody>
          <a:bodyPr/>
          <a:lstStyle/>
          <a:p>
            <a:fld id="{63C34EF2-2373-2D4C-AF70-403504166820}" type="datetimeFigureOut">
              <a:rPr lang="en-US" smtClean="0"/>
              <a:t>1/22/21</a:t>
            </a:fld>
            <a:endParaRPr lang="en-US"/>
          </a:p>
        </p:txBody>
      </p:sp>
      <p:sp>
        <p:nvSpPr>
          <p:cNvPr id="3" name="Footer Placeholder 2">
            <a:extLst>
              <a:ext uri="{FF2B5EF4-FFF2-40B4-BE49-F238E27FC236}">
                <a16:creationId xmlns:a16="http://schemas.microsoft.com/office/drawing/2014/main" id="{AF0FD8B9-39B2-934D-97B1-D1B22EAB366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0EADE39-556C-0D42-B4E4-7B91B7F6B9EB}"/>
              </a:ext>
            </a:extLst>
          </p:cNvPr>
          <p:cNvSpPr>
            <a:spLocks noGrp="1"/>
          </p:cNvSpPr>
          <p:nvPr>
            <p:ph type="sldNum" sz="quarter" idx="12"/>
          </p:nvPr>
        </p:nvSpPr>
        <p:spPr/>
        <p:txBody>
          <a:bodyPr/>
          <a:lstStyle/>
          <a:p>
            <a:fld id="{1AA324A6-51B2-2C4E-8743-F58F38539B6E}" type="slidenum">
              <a:rPr lang="en-US" smtClean="0"/>
              <a:t>‹#›</a:t>
            </a:fld>
            <a:endParaRPr lang="en-US"/>
          </a:p>
        </p:txBody>
      </p:sp>
    </p:spTree>
    <p:extLst>
      <p:ext uri="{BB962C8B-B14F-4D97-AF65-F5344CB8AC3E}">
        <p14:creationId xmlns:p14="http://schemas.microsoft.com/office/powerpoint/2010/main" val="2795990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11664-EE58-0448-B43C-08564234AFB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A3B2B1-7A27-B849-A212-6E53513BDA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8794BF-4958-D543-881C-D7A2B107AF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A4C334-1D69-B34C-83B2-B5572378ED0A}"/>
              </a:ext>
            </a:extLst>
          </p:cNvPr>
          <p:cNvSpPr>
            <a:spLocks noGrp="1"/>
          </p:cNvSpPr>
          <p:nvPr>
            <p:ph type="dt" sz="half" idx="10"/>
          </p:nvPr>
        </p:nvSpPr>
        <p:spPr/>
        <p:txBody>
          <a:bodyPr/>
          <a:lstStyle/>
          <a:p>
            <a:fld id="{63C34EF2-2373-2D4C-AF70-403504166820}" type="datetimeFigureOut">
              <a:rPr lang="en-US" smtClean="0"/>
              <a:t>1/22/21</a:t>
            </a:fld>
            <a:endParaRPr lang="en-US"/>
          </a:p>
        </p:txBody>
      </p:sp>
      <p:sp>
        <p:nvSpPr>
          <p:cNvPr id="6" name="Footer Placeholder 5">
            <a:extLst>
              <a:ext uri="{FF2B5EF4-FFF2-40B4-BE49-F238E27FC236}">
                <a16:creationId xmlns:a16="http://schemas.microsoft.com/office/drawing/2014/main" id="{CF476B08-3AA5-DF49-B19C-AFD5193F12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99CCD8-7390-E046-804D-CDA6D201039F}"/>
              </a:ext>
            </a:extLst>
          </p:cNvPr>
          <p:cNvSpPr>
            <a:spLocks noGrp="1"/>
          </p:cNvSpPr>
          <p:nvPr>
            <p:ph type="sldNum" sz="quarter" idx="12"/>
          </p:nvPr>
        </p:nvSpPr>
        <p:spPr/>
        <p:txBody>
          <a:bodyPr/>
          <a:lstStyle/>
          <a:p>
            <a:fld id="{1AA324A6-51B2-2C4E-8743-F58F38539B6E}" type="slidenum">
              <a:rPr lang="en-US" smtClean="0"/>
              <a:t>‹#›</a:t>
            </a:fld>
            <a:endParaRPr lang="en-US"/>
          </a:p>
        </p:txBody>
      </p:sp>
    </p:spTree>
    <p:extLst>
      <p:ext uri="{BB962C8B-B14F-4D97-AF65-F5344CB8AC3E}">
        <p14:creationId xmlns:p14="http://schemas.microsoft.com/office/powerpoint/2010/main" val="1803516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7ACC0-B46A-364A-AD00-4700CBA0D5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2310F8F-EF5D-3648-86FE-0FBBBF4AA0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5F9078B-58E9-9241-9962-B9F572C967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AEACE1-A982-E542-AC84-B2A4BE11B156}"/>
              </a:ext>
            </a:extLst>
          </p:cNvPr>
          <p:cNvSpPr>
            <a:spLocks noGrp="1"/>
          </p:cNvSpPr>
          <p:nvPr>
            <p:ph type="dt" sz="half" idx="10"/>
          </p:nvPr>
        </p:nvSpPr>
        <p:spPr/>
        <p:txBody>
          <a:bodyPr/>
          <a:lstStyle/>
          <a:p>
            <a:fld id="{63C34EF2-2373-2D4C-AF70-403504166820}" type="datetimeFigureOut">
              <a:rPr lang="en-US" smtClean="0"/>
              <a:t>1/22/21</a:t>
            </a:fld>
            <a:endParaRPr lang="en-US"/>
          </a:p>
        </p:txBody>
      </p:sp>
      <p:sp>
        <p:nvSpPr>
          <p:cNvPr id="6" name="Footer Placeholder 5">
            <a:extLst>
              <a:ext uri="{FF2B5EF4-FFF2-40B4-BE49-F238E27FC236}">
                <a16:creationId xmlns:a16="http://schemas.microsoft.com/office/drawing/2014/main" id="{2467AC25-DA13-7E49-8994-32D2B90D3B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1D053-735A-D841-8169-F703251BE4BA}"/>
              </a:ext>
            </a:extLst>
          </p:cNvPr>
          <p:cNvSpPr>
            <a:spLocks noGrp="1"/>
          </p:cNvSpPr>
          <p:nvPr>
            <p:ph type="sldNum" sz="quarter" idx="12"/>
          </p:nvPr>
        </p:nvSpPr>
        <p:spPr/>
        <p:txBody>
          <a:bodyPr/>
          <a:lstStyle/>
          <a:p>
            <a:fld id="{1AA324A6-51B2-2C4E-8743-F58F38539B6E}" type="slidenum">
              <a:rPr lang="en-US" smtClean="0"/>
              <a:t>‹#›</a:t>
            </a:fld>
            <a:endParaRPr lang="en-US"/>
          </a:p>
        </p:txBody>
      </p:sp>
    </p:spTree>
    <p:extLst>
      <p:ext uri="{BB962C8B-B14F-4D97-AF65-F5344CB8AC3E}">
        <p14:creationId xmlns:p14="http://schemas.microsoft.com/office/powerpoint/2010/main" val="1910718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C17BBD-7D45-F646-B808-1116F42AC2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6ACDE8-3AF8-834F-91AD-B7B6B2E408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EB3A7E-FD42-1547-849F-EA02844A46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C34EF2-2373-2D4C-AF70-403504166820}" type="datetimeFigureOut">
              <a:rPr lang="en-US" smtClean="0"/>
              <a:t>1/22/21</a:t>
            </a:fld>
            <a:endParaRPr lang="en-US"/>
          </a:p>
        </p:txBody>
      </p:sp>
      <p:sp>
        <p:nvSpPr>
          <p:cNvPr id="5" name="Footer Placeholder 4">
            <a:extLst>
              <a:ext uri="{FF2B5EF4-FFF2-40B4-BE49-F238E27FC236}">
                <a16:creationId xmlns:a16="http://schemas.microsoft.com/office/drawing/2014/main" id="{255F078F-9DCF-784E-AF6D-801B58F7A2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5072A94-50CB-7F46-ACFF-6BB429E4F5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AA324A6-51B2-2C4E-8743-F58F38539B6E}" type="slidenum">
              <a:rPr lang="en-US" smtClean="0"/>
              <a:t>‹#›</a:t>
            </a:fld>
            <a:endParaRPr lang="en-US"/>
          </a:p>
        </p:txBody>
      </p:sp>
    </p:spTree>
    <p:extLst>
      <p:ext uri="{BB962C8B-B14F-4D97-AF65-F5344CB8AC3E}">
        <p14:creationId xmlns:p14="http://schemas.microsoft.com/office/powerpoint/2010/main" val="4248401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1.xml"/><Relationship Id="rId4"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9CFFF-878A-184E-B428-2A083194E354}"/>
              </a:ext>
            </a:extLst>
          </p:cNvPr>
          <p:cNvSpPr>
            <a:spLocks noGrp="1"/>
          </p:cNvSpPr>
          <p:nvPr>
            <p:ph type="ctrTitle"/>
          </p:nvPr>
        </p:nvSpPr>
        <p:spPr>
          <a:xfrm>
            <a:off x="1524000" y="2842418"/>
            <a:ext cx="9144000" cy="1173164"/>
          </a:xfrm>
        </p:spPr>
        <p:txBody>
          <a:bodyPr/>
          <a:lstStyle/>
          <a:p>
            <a:r>
              <a:rPr lang="en-US" dirty="0"/>
              <a:t>Steps In Bacteria Growth</a:t>
            </a:r>
          </a:p>
        </p:txBody>
      </p:sp>
    </p:spTree>
    <p:extLst>
      <p:ext uri="{BB962C8B-B14F-4D97-AF65-F5344CB8AC3E}">
        <p14:creationId xmlns:p14="http://schemas.microsoft.com/office/powerpoint/2010/main" val="3580588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AC7695-2D6F-DE44-8601-3AA9140DE840}"/>
              </a:ext>
            </a:extLst>
          </p:cNvPr>
          <p:cNvSpPr txBox="1"/>
          <p:nvPr/>
        </p:nvSpPr>
        <p:spPr>
          <a:xfrm>
            <a:off x="397933" y="2824967"/>
            <a:ext cx="11396133" cy="1754326"/>
          </a:xfrm>
          <a:prstGeom prst="rect">
            <a:avLst/>
          </a:prstGeom>
          <a:noFill/>
        </p:spPr>
        <p:txBody>
          <a:bodyPr wrap="square" rtlCol="0">
            <a:spAutoFit/>
          </a:bodyPr>
          <a:lstStyle/>
          <a:p>
            <a:pPr marL="342900" indent="-342900">
              <a:buFont typeface="Arial" panose="020B0604020202020204" pitchFamily="34" charset="0"/>
              <a:buChar char="•"/>
            </a:pPr>
            <a:r>
              <a:rPr lang="en-US" sz="3600" dirty="0"/>
              <a:t>More measurement will be generated on spiral speed and thickness of the branches  </a:t>
            </a:r>
          </a:p>
          <a:p>
            <a:endParaRPr lang="en-US" sz="3600" dirty="0"/>
          </a:p>
        </p:txBody>
      </p:sp>
    </p:spTree>
    <p:extLst>
      <p:ext uri="{BB962C8B-B14F-4D97-AF65-F5344CB8AC3E}">
        <p14:creationId xmlns:p14="http://schemas.microsoft.com/office/powerpoint/2010/main" val="3618240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Qr code&#10;&#10;Description automatically generated">
            <a:extLst>
              <a:ext uri="{FF2B5EF4-FFF2-40B4-BE49-F238E27FC236}">
                <a16:creationId xmlns:a16="http://schemas.microsoft.com/office/drawing/2014/main" id="{F0D3685B-5362-7E4D-B056-6922C96A34A8}"/>
              </a:ext>
            </a:extLst>
          </p:cNvPr>
          <p:cNvPicPr>
            <a:picLocks noChangeAspect="1"/>
          </p:cNvPicPr>
          <p:nvPr/>
        </p:nvPicPr>
        <p:blipFill>
          <a:blip r:embed="rId2"/>
          <a:stretch>
            <a:fillRect/>
          </a:stretch>
        </p:blipFill>
        <p:spPr>
          <a:xfrm>
            <a:off x="1492250" y="1266880"/>
            <a:ext cx="4400550" cy="4324240"/>
          </a:xfrm>
          <a:prstGeom prst="rect">
            <a:avLst/>
          </a:prstGeom>
        </p:spPr>
      </p:pic>
      <p:sp>
        <p:nvSpPr>
          <p:cNvPr id="4" name="TextBox 3">
            <a:extLst>
              <a:ext uri="{FF2B5EF4-FFF2-40B4-BE49-F238E27FC236}">
                <a16:creationId xmlns:a16="http://schemas.microsoft.com/office/drawing/2014/main" id="{402C3CDD-99F9-A446-B7C1-7DAE8C2D2598}"/>
              </a:ext>
            </a:extLst>
          </p:cNvPr>
          <p:cNvSpPr txBox="1"/>
          <p:nvPr/>
        </p:nvSpPr>
        <p:spPr>
          <a:xfrm>
            <a:off x="6299202" y="1720840"/>
            <a:ext cx="5215467" cy="3416320"/>
          </a:xfrm>
          <a:prstGeom prst="rect">
            <a:avLst/>
          </a:prstGeom>
          <a:noFill/>
        </p:spPr>
        <p:txBody>
          <a:bodyPr wrap="square" rtlCol="0">
            <a:spAutoFit/>
          </a:bodyPr>
          <a:lstStyle/>
          <a:p>
            <a:r>
              <a:rPr lang="en-US" sz="3600" dirty="0"/>
              <a:t>All the simulation are initialized with random data</a:t>
            </a:r>
          </a:p>
          <a:p>
            <a:endParaRPr lang="en-US" sz="3600" dirty="0"/>
          </a:p>
          <a:p>
            <a:r>
              <a:rPr lang="en-US" sz="3600" dirty="0"/>
              <a:t>left picture is an example of one initialization.</a:t>
            </a:r>
          </a:p>
        </p:txBody>
      </p:sp>
    </p:spTree>
    <p:extLst>
      <p:ext uri="{BB962C8B-B14F-4D97-AF65-F5344CB8AC3E}">
        <p14:creationId xmlns:p14="http://schemas.microsoft.com/office/powerpoint/2010/main" val="27102030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95B8386-89BD-A547-A98E-53C30DCB02FB}"/>
              </a:ext>
            </a:extLst>
          </p:cNvPr>
          <p:cNvSpPr/>
          <p:nvPr/>
        </p:nvSpPr>
        <p:spPr>
          <a:xfrm>
            <a:off x="686705" y="2459504"/>
            <a:ext cx="4765828" cy="1938992"/>
          </a:xfrm>
          <a:prstGeom prst="rect">
            <a:avLst/>
          </a:prstGeom>
        </p:spPr>
        <p:txBody>
          <a:bodyPr wrap="square">
            <a:spAutoFit/>
          </a:bodyPr>
          <a:lstStyle/>
          <a:p>
            <a:pPr marL="342900" indent="-342900">
              <a:buFont typeface="Arial" panose="020B0604020202020204" pitchFamily="34" charset="0"/>
              <a:buChar char="•"/>
            </a:pPr>
            <a:r>
              <a:rPr lang="en-US" sz="4000" dirty="0"/>
              <a:t>Initially, the cells will fill blank between them. </a:t>
            </a:r>
          </a:p>
        </p:txBody>
      </p:sp>
      <p:pic>
        <p:nvPicPr>
          <p:cNvPr id="10" name="Picture 9" descr="A picture containing logo&#10;&#10;Description automatically generated">
            <a:extLst>
              <a:ext uri="{FF2B5EF4-FFF2-40B4-BE49-F238E27FC236}">
                <a16:creationId xmlns:a16="http://schemas.microsoft.com/office/drawing/2014/main" id="{4741C263-BBCA-354F-8334-8AEC3B3A68D7}"/>
              </a:ext>
            </a:extLst>
          </p:cNvPr>
          <p:cNvPicPr>
            <a:picLocks noChangeAspect="1"/>
          </p:cNvPicPr>
          <p:nvPr/>
        </p:nvPicPr>
        <p:blipFill>
          <a:blip r:embed="rId2"/>
          <a:stretch>
            <a:fillRect/>
          </a:stretch>
        </p:blipFill>
        <p:spPr>
          <a:xfrm>
            <a:off x="6096000" y="1047750"/>
            <a:ext cx="5207000" cy="4762500"/>
          </a:xfrm>
          <a:prstGeom prst="rect">
            <a:avLst/>
          </a:prstGeom>
        </p:spPr>
      </p:pic>
    </p:spTree>
    <p:extLst>
      <p:ext uri="{BB962C8B-B14F-4D97-AF65-F5344CB8AC3E}">
        <p14:creationId xmlns:p14="http://schemas.microsoft.com/office/powerpoint/2010/main" val="2956409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4BBB6F6-A320-1D48-8C61-28663673233C}"/>
              </a:ext>
            </a:extLst>
          </p:cNvPr>
          <p:cNvSpPr/>
          <p:nvPr/>
        </p:nvSpPr>
        <p:spPr>
          <a:xfrm>
            <a:off x="486757" y="1382286"/>
            <a:ext cx="5863243" cy="4093428"/>
          </a:xfrm>
          <a:prstGeom prst="rect">
            <a:avLst/>
          </a:prstGeom>
        </p:spPr>
        <p:txBody>
          <a:bodyPr wrap="square">
            <a:spAutoFit/>
          </a:bodyPr>
          <a:lstStyle/>
          <a:p>
            <a:pPr marL="342900" indent="-342900">
              <a:buFont typeface="Arial" panose="020B0604020202020204" pitchFamily="34" charset="0"/>
              <a:buChar char="•"/>
            </a:pPr>
            <a:r>
              <a:rPr lang="en-US" sz="3200" dirty="0"/>
              <a:t>Branches of 2 types of cells are gradually formed. During the process, some cells will be engulfed </a:t>
            </a:r>
            <a:r>
              <a:rPr lang="en-US" sz="3600" dirty="0"/>
              <a:t>by</a:t>
            </a:r>
            <a:r>
              <a:rPr lang="en-US" sz="3200" dirty="0"/>
              <a:t> another cell type and some cells will grow into the branch. (Even or odd number of branches doesn’t matter at this case)</a:t>
            </a:r>
          </a:p>
        </p:txBody>
      </p:sp>
      <p:pic>
        <p:nvPicPr>
          <p:cNvPr id="10" name="Picture 9" descr="Icon&#10;&#10;Description automatically generated with medium confidence">
            <a:extLst>
              <a:ext uri="{FF2B5EF4-FFF2-40B4-BE49-F238E27FC236}">
                <a16:creationId xmlns:a16="http://schemas.microsoft.com/office/drawing/2014/main" id="{79D8B2F1-A1A5-A542-BD1C-6B4FC32207FE}"/>
              </a:ext>
            </a:extLst>
          </p:cNvPr>
          <p:cNvPicPr>
            <a:picLocks noChangeAspect="1"/>
          </p:cNvPicPr>
          <p:nvPr/>
        </p:nvPicPr>
        <p:blipFill>
          <a:blip r:embed="rId2"/>
          <a:stretch>
            <a:fillRect/>
          </a:stretch>
        </p:blipFill>
        <p:spPr>
          <a:xfrm>
            <a:off x="6350000" y="1382286"/>
            <a:ext cx="4584700" cy="4191000"/>
          </a:xfrm>
          <a:prstGeom prst="rect">
            <a:avLst/>
          </a:prstGeom>
        </p:spPr>
      </p:pic>
    </p:spTree>
    <p:extLst>
      <p:ext uri="{BB962C8B-B14F-4D97-AF65-F5344CB8AC3E}">
        <p14:creationId xmlns:p14="http://schemas.microsoft.com/office/powerpoint/2010/main" val="550906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E15FB0-792A-F14B-8E9A-CB32E226A0F6}"/>
              </a:ext>
            </a:extLst>
          </p:cNvPr>
          <p:cNvSpPr/>
          <p:nvPr/>
        </p:nvSpPr>
        <p:spPr>
          <a:xfrm>
            <a:off x="389466" y="974242"/>
            <a:ext cx="5706534" cy="5016758"/>
          </a:xfrm>
          <a:prstGeom prst="rect">
            <a:avLst/>
          </a:prstGeom>
        </p:spPr>
        <p:txBody>
          <a:bodyPr wrap="square">
            <a:spAutoFit/>
          </a:bodyPr>
          <a:lstStyle/>
          <a:p>
            <a:pPr marL="800100" lvl="1" indent="-342900">
              <a:buFont typeface="Arial" panose="020B0604020202020204" pitchFamily="34" charset="0"/>
              <a:buChar char="•"/>
            </a:pPr>
            <a:r>
              <a:rPr lang="en-US" sz="3200" dirty="0"/>
              <a:t>Several branches formed previously will continue to grow. Then some branches will smaller growing speed will gradually be engulfed by branches composed with another type of cell.  (essential phase which have decisive influence on the later generated pattern)</a:t>
            </a:r>
          </a:p>
        </p:txBody>
      </p:sp>
      <p:pic>
        <p:nvPicPr>
          <p:cNvPr id="9" name="Picture 8" descr="Logo&#10;&#10;Description automatically generated">
            <a:extLst>
              <a:ext uri="{FF2B5EF4-FFF2-40B4-BE49-F238E27FC236}">
                <a16:creationId xmlns:a16="http://schemas.microsoft.com/office/drawing/2014/main" id="{928233A1-AA7E-6F44-A6B9-078B91CDFC06}"/>
              </a:ext>
            </a:extLst>
          </p:cNvPr>
          <p:cNvPicPr>
            <a:picLocks noChangeAspect="1"/>
          </p:cNvPicPr>
          <p:nvPr/>
        </p:nvPicPr>
        <p:blipFill>
          <a:blip r:embed="rId2"/>
          <a:stretch>
            <a:fillRect/>
          </a:stretch>
        </p:blipFill>
        <p:spPr>
          <a:xfrm>
            <a:off x="6350000" y="974242"/>
            <a:ext cx="5381518" cy="4895173"/>
          </a:xfrm>
          <a:prstGeom prst="rect">
            <a:avLst/>
          </a:prstGeom>
        </p:spPr>
      </p:pic>
    </p:spTree>
    <p:extLst>
      <p:ext uri="{BB962C8B-B14F-4D97-AF65-F5344CB8AC3E}">
        <p14:creationId xmlns:p14="http://schemas.microsoft.com/office/powerpoint/2010/main" val="32169344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AC7695-2D6F-DE44-8601-3AA9140DE840}"/>
              </a:ext>
            </a:extLst>
          </p:cNvPr>
          <p:cNvSpPr txBox="1"/>
          <p:nvPr/>
        </p:nvSpPr>
        <p:spPr>
          <a:xfrm>
            <a:off x="677334" y="2274838"/>
            <a:ext cx="4707467" cy="2308324"/>
          </a:xfrm>
          <a:prstGeom prst="rect">
            <a:avLst/>
          </a:prstGeom>
          <a:noFill/>
        </p:spPr>
        <p:txBody>
          <a:bodyPr wrap="square" rtlCol="0">
            <a:spAutoFit/>
          </a:bodyPr>
          <a:lstStyle/>
          <a:p>
            <a:pPr marL="342900" indent="-342900">
              <a:buFont typeface="Arial" panose="020B0604020202020204" pitchFamily="34" charset="0"/>
              <a:buChar char="•"/>
            </a:pPr>
            <a:r>
              <a:rPr lang="en-US" sz="3600" dirty="0"/>
              <a:t>In engulf pattern, one will eventually engulf another type. </a:t>
            </a:r>
          </a:p>
          <a:p>
            <a:endParaRPr lang="en-US" sz="3600" dirty="0"/>
          </a:p>
        </p:txBody>
      </p:sp>
      <p:pic>
        <p:nvPicPr>
          <p:cNvPr id="5" name="Picture 4" descr="A picture containing logo&#10;&#10;Description automatically generated">
            <a:extLst>
              <a:ext uri="{FF2B5EF4-FFF2-40B4-BE49-F238E27FC236}">
                <a16:creationId xmlns:a16="http://schemas.microsoft.com/office/drawing/2014/main" id="{1DFF8A8D-456F-124C-BB15-BA3883E1BC54}"/>
              </a:ext>
            </a:extLst>
          </p:cNvPr>
          <p:cNvPicPr>
            <a:picLocks noChangeAspect="1"/>
          </p:cNvPicPr>
          <p:nvPr/>
        </p:nvPicPr>
        <p:blipFill>
          <a:blip r:embed="rId2"/>
          <a:stretch>
            <a:fillRect/>
          </a:stretch>
        </p:blipFill>
        <p:spPr>
          <a:xfrm>
            <a:off x="6096001" y="1021424"/>
            <a:ext cx="5300132" cy="4815152"/>
          </a:xfrm>
          <a:prstGeom prst="rect">
            <a:avLst/>
          </a:prstGeom>
        </p:spPr>
      </p:pic>
    </p:spTree>
    <p:extLst>
      <p:ext uri="{BB962C8B-B14F-4D97-AF65-F5344CB8AC3E}">
        <p14:creationId xmlns:p14="http://schemas.microsoft.com/office/powerpoint/2010/main" val="1240019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E15FB0-792A-F14B-8E9A-CB32E226A0F6}"/>
              </a:ext>
            </a:extLst>
          </p:cNvPr>
          <p:cNvSpPr/>
          <p:nvPr/>
        </p:nvSpPr>
        <p:spPr>
          <a:xfrm>
            <a:off x="431600" y="1219202"/>
            <a:ext cx="5376533" cy="4401205"/>
          </a:xfrm>
          <a:prstGeom prst="rect">
            <a:avLst/>
          </a:prstGeom>
        </p:spPr>
        <p:txBody>
          <a:bodyPr wrap="square">
            <a:spAutoFit/>
          </a:bodyPr>
          <a:lstStyle/>
          <a:p>
            <a:pPr lvl="1"/>
            <a:r>
              <a:rPr lang="en-US" sz="3600" dirty="0"/>
              <a:t>In the end of spiral pattern, (in some cases, there may be more branches) two branches will rotating in the same direction (either counter-clockwise or clockwise).</a:t>
            </a:r>
          </a:p>
          <a:p>
            <a:pPr marL="342900" indent="-342900">
              <a:buFont typeface="Arial" panose="020B0604020202020204" pitchFamily="34" charset="0"/>
              <a:buChar char="•"/>
            </a:pPr>
            <a:endParaRPr lang="en-US" sz="2800" dirty="0"/>
          </a:p>
        </p:txBody>
      </p:sp>
      <p:pic>
        <p:nvPicPr>
          <p:cNvPr id="5" name="Picture 4" descr="A picture containing text, coelenterate, coral, vector graphics&#10;&#10;Description automatically generated">
            <a:extLst>
              <a:ext uri="{FF2B5EF4-FFF2-40B4-BE49-F238E27FC236}">
                <a16:creationId xmlns:a16="http://schemas.microsoft.com/office/drawing/2014/main" id="{68FE8942-4478-7842-BF35-5546F6D9F828}"/>
              </a:ext>
            </a:extLst>
          </p:cNvPr>
          <p:cNvPicPr>
            <a:picLocks noChangeAspect="1"/>
          </p:cNvPicPr>
          <p:nvPr/>
        </p:nvPicPr>
        <p:blipFill>
          <a:blip r:embed="rId2"/>
          <a:stretch>
            <a:fillRect/>
          </a:stretch>
        </p:blipFill>
        <p:spPr>
          <a:xfrm>
            <a:off x="6096000" y="1034036"/>
            <a:ext cx="5376533" cy="4955203"/>
          </a:xfrm>
          <a:prstGeom prst="rect">
            <a:avLst/>
          </a:prstGeom>
        </p:spPr>
      </p:pic>
    </p:spTree>
    <p:extLst>
      <p:ext uri="{BB962C8B-B14F-4D97-AF65-F5344CB8AC3E}">
        <p14:creationId xmlns:p14="http://schemas.microsoft.com/office/powerpoint/2010/main" val="5690807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6E15FB0-792A-F14B-8E9A-CB32E226A0F6}"/>
              </a:ext>
            </a:extLst>
          </p:cNvPr>
          <p:cNvSpPr/>
          <p:nvPr/>
        </p:nvSpPr>
        <p:spPr>
          <a:xfrm>
            <a:off x="749200" y="2336393"/>
            <a:ext cx="10693600" cy="2185214"/>
          </a:xfrm>
          <a:prstGeom prst="rect">
            <a:avLst/>
          </a:prstGeom>
        </p:spPr>
        <p:txBody>
          <a:bodyPr wrap="square">
            <a:spAutoFit/>
          </a:bodyPr>
          <a:lstStyle/>
          <a:p>
            <a:pPr lvl="1"/>
            <a:r>
              <a:rPr lang="en-US" sz="3600" dirty="0"/>
              <a:t>Whether the pattern will be engulfing, or spiral is randomly happened. Both cases can occur in different parameters. (different diffusion rate of nutrients)</a:t>
            </a:r>
          </a:p>
          <a:p>
            <a:pPr marL="342900" indent="-342900">
              <a:buFont typeface="Arial" panose="020B0604020202020204" pitchFamily="34" charset="0"/>
              <a:buChar char="•"/>
            </a:pPr>
            <a:endParaRPr lang="en-US" sz="2800" dirty="0"/>
          </a:p>
        </p:txBody>
      </p:sp>
    </p:spTree>
    <p:extLst>
      <p:ext uri="{BB962C8B-B14F-4D97-AF65-F5344CB8AC3E}">
        <p14:creationId xmlns:p14="http://schemas.microsoft.com/office/powerpoint/2010/main" val="21902642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2AC7695-2D6F-DE44-8601-3AA9140DE840}"/>
              </a:ext>
            </a:extLst>
          </p:cNvPr>
          <p:cNvSpPr txBox="1"/>
          <p:nvPr/>
        </p:nvSpPr>
        <p:spPr>
          <a:xfrm>
            <a:off x="352336" y="4890834"/>
            <a:ext cx="11396133" cy="1754326"/>
          </a:xfrm>
          <a:prstGeom prst="rect">
            <a:avLst/>
          </a:prstGeom>
          <a:noFill/>
        </p:spPr>
        <p:txBody>
          <a:bodyPr wrap="square" rtlCol="0">
            <a:spAutoFit/>
          </a:bodyPr>
          <a:lstStyle/>
          <a:p>
            <a:pPr marL="342900" indent="-342900">
              <a:buFont typeface="Arial" panose="020B0604020202020204" pitchFamily="34" charset="0"/>
              <a:buChar char="•"/>
            </a:pPr>
            <a:r>
              <a:rPr lang="en-US" sz="3600" dirty="0"/>
              <a:t>In engulf pattern, the higher the diffusion of nutrient value is, the thicker the outer layer will be. (Do make sense)</a:t>
            </a:r>
          </a:p>
          <a:p>
            <a:endParaRPr lang="en-US" sz="3600" dirty="0"/>
          </a:p>
        </p:txBody>
      </p:sp>
      <p:pic>
        <p:nvPicPr>
          <p:cNvPr id="5" name="Picture 4" descr="Chart&#10;&#10;Description automatically generated with medium confidence">
            <a:extLst>
              <a:ext uri="{FF2B5EF4-FFF2-40B4-BE49-F238E27FC236}">
                <a16:creationId xmlns:a16="http://schemas.microsoft.com/office/drawing/2014/main" id="{1B5A0605-017C-AF46-A48A-E00862E1037D}"/>
              </a:ext>
            </a:extLst>
          </p:cNvPr>
          <p:cNvPicPr>
            <a:picLocks noChangeAspect="1"/>
          </p:cNvPicPr>
          <p:nvPr/>
        </p:nvPicPr>
        <p:blipFill>
          <a:blip r:embed="rId2"/>
          <a:stretch>
            <a:fillRect/>
          </a:stretch>
        </p:blipFill>
        <p:spPr>
          <a:xfrm>
            <a:off x="7927327" y="1090003"/>
            <a:ext cx="4074459" cy="3055844"/>
          </a:xfrm>
          <a:prstGeom prst="rect">
            <a:avLst/>
          </a:prstGeom>
        </p:spPr>
      </p:pic>
      <p:pic>
        <p:nvPicPr>
          <p:cNvPr id="7" name="Picture 6" descr="Chart&#10;&#10;Description automatically generated">
            <a:extLst>
              <a:ext uri="{FF2B5EF4-FFF2-40B4-BE49-F238E27FC236}">
                <a16:creationId xmlns:a16="http://schemas.microsoft.com/office/drawing/2014/main" id="{AEF52A46-F8B0-104D-B05C-1452F0676B9A}"/>
              </a:ext>
            </a:extLst>
          </p:cNvPr>
          <p:cNvPicPr>
            <a:picLocks noChangeAspect="1"/>
          </p:cNvPicPr>
          <p:nvPr/>
        </p:nvPicPr>
        <p:blipFill>
          <a:blip r:embed="rId3"/>
          <a:stretch>
            <a:fillRect/>
          </a:stretch>
        </p:blipFill>
        <p:spPr>
          <a:xfrm>
            <a:off x="4013173" y="1090003"/>
            <a:ext cx="4074460" cy="3055845"/>
          </a:xfrm>
          <a:prstGeom prst="rect">
            <a:avLst/>
          </a:prstGeom>
        </p:spPr>
      </p:pic>
      <p:pic>
        <p:nvPicPr>
          <p:cNvPr id="10" name="Picture 9" descr="Chart&#10;&#10;Description automatically generated">
            <a:extLst>
              <a:ext uri="{FF2B5EF4-FFF2-40B4-BE49-F238E27FC236}">
                <a16:creationId xmlns:a16="http://schemas.microsoft.com/office/drawing/2014/main" id="{BD3ACCC7-E049-C141-AC6D-569FBE6F458B}"/>
              </a:ext>
            </a:extLst>
          </p:cNvPr>
          <p:cNvPicPr>
            <a:picLocks noChangeAspect="1"/>
          </p:cNvPicPr>
          <p:nvPr/>
        </p:nvPicPr>
        <p:blipFill>
          <a:blip r:embed="rId4"/>
          <a:stretch>
            <a:fillRect/>
          </a:stretch>
        </p:blipFill>
        <p:spPr>
          <a:xfrm>
            <a:off x="99019" y="1090003"/>
            <a:ext cx="4074459" cy="3055844"/>
          </a:xfrm>
          <a:prstGeom prst="rect">
            <a:avLst/>
          </a:prstGeom>
        </p:spPr>
      </p:pic>
      <p:sp>
        <p:nvSpPr>
          <p:cNvPr id="12" name="TextBox 11">
            <a:extLst>
              <a:ext uri="{FF2B5EF4-FFF2-40B4-BE49-F238E27FC236}">
                <a16:creationId xmlns:a16="http://schemas.microsoft.com/office/drawing/2014/main" id="{F37D2F36-295B-C146-9A80-B22413DD38EC}"/>
              </a:ext>
            </a:extLst>
          </p:cNvPr>
          <p:cNvSpPr txBox="1"/>
          <p:nvPr/>
        </p:nvSpPr>
        <p:spPr>
          <a:xfrm>
            <a:off x="1670582" y="4145847"/>
            <a:ext cx="931333" cy="369332"/>
          </a:xfrm>
          <a:prstGeom prst="rect">
            <a:avLst/>
          </a:prstGeom>
          <a:noFill/>
        </p:spPr>
        <p:txBody>
          <a:bodyPr wrap="square" rtlCol="0">
            <a:spAutoFit/>
          </a:bodyPr>
          <a:lstStyle/>
          <a:p>
            <a:pPr algn="ctr"/>
            <a:r>
              <a:rPr lang="en-US" dirty="0"/>
              <a:t>diff20</a:t>
            </a:r>
          </a:p>
        </p:txBody>
      </p:sp>
      <p:sp>
        <p:nvSpPr>
          <p:cNvPr id="13" name="TextBox 12">
            <a:extLst>
              <a:ext uri="{FF2B5EF4-FFF2-40B4-BE49-F238E27FC236}">
                <a16:creationId xmlns:a16="http://schemas.microsoft.com/office/drawing/2014/main" id="{AF58BC27-DEB4-4145-A63E-29EAF5495EB9}"/>
              </a:ext>
            </a:extLst>
          </p:cNvPr>
          <p:cNvSpPr txBox="1"/>
          <p:nvPr/>
        </p:nvSpPr>
        <p:spPr>
          <a:xfrm>
            <a:off x="5584735" y="4145847"/>
            <a:ext cx="931333" cy="369332"/>
          </a:xfrm>
          <a:prstGeom prst="rect">
            <a:avLst/>
          </a:prstGeom>
          <a:noFill/>
        </p:spPr>
        <p:txBody>
          <a:bodyPr wrap="square" rtlCol="0">
            <a:spAutoFit/>
          </a:bodyPr>
          <a:lstStyle/>
          <a:p>
            <a:pPr algn="ctr"/>
            <a:r>
              <a:rPr lang="en-US" dirty="0"/>
              <a:t>diff50</a:t>
            </a:r>
          </a:p>
        </p:txBody>
      </p:sp>
      <p:sp>
        <p:nvSpPr>
          <p:cNvPr id="14" name="TextBox 13">
            <a:extLst>
              <a:ext uri="{FF2B5EF4-FFF2-40B4-BE49-F238E27FC236}">
                <a16:creationId xmlns:a16="http://schemas.microsoft.com/office/drawing/2014/main" id="{D2EC7354-BD43-7745-A7E4-B29C5D84392C}"/>
              </a:ext>
            </a:extLst>
          </p:cNvPr>
          <p:cNvSpPr txBox="1"/>
          <p:nvPr/>
        </p:nvSpPr>
        <p:spPr>
          <a:xfrm>
            <a:off x="9498888" y="4145847"/>
            <a:ext cx="931333" cy="369332"/>
          </a:xfrm>
          <a:prstGeom prst="rect">
            <a:avLst/>
          </a:prstGeom>
          <a:noFill/>
        </p:spPr>
        <p:txBody>
          <a:bodyPr wrap="square" rtlCol="0">
            <a:spAutoFit/>
          </a:bodyPr>
          <a:lstStyle/>
          <a:p>
            <a:pPr algn="ctr"/>
            <a:r>
              <a:rPr lang="en-US" dirty="0"/>
              <a:t>diff100</a:t>
            </a:r>
          </a:p>
        </p:txBody>
      </p:sp>
    </p:spTree>
    <p:extLst>
      <p:ext uri="{BB962C8B-B14F-4D97-AF65-F5344CB8AC3E}">
        <p14:creationId xmlns:p14="http://schemas.microsoft.com/office/powerpoint/2010/main" val="42771891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583</TotalTime>
  <Words>231</Words>
  <Application>Microsoft Macintosh PowerPoint</Application>
  <PresentationFormat>Widescreen</PresentationFormat>
  <Paragraphs>15</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Steps In Bacteria Growth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jacky lin</dc:creator>
  <cp:lastModifiedBy>jacky lin</cp:lastModifiedBy>
  <cp:revision>5</cp:revision>
  <dcterms:created xsi:type="dcterms:W3CDTF">2021-01-22T18:24:09Z</dcterms:created>
  <dcterms:modified xsi:type="dcterms:W3CDTF">2021-01-23T04:07:33Z</dcterms:modified>
</cp:coreProperties>
</file>

<file path=docProps/thumbnail.jpeg>
</file>